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9" r:id="rId4"/>
    <p:sldId id="261" r:id="rId5"/>
    <p:sldId id="262" r:id="rId6"/>
    <p:sldId id="268" r:id="rId7"/>
    <p:sldId id="263" r:id="rId8"/>
    <p:sldId id="264" r:id="rId9"/>
    <p:sldId id="265" r:id="rId10"/>
    <p:sldId id="266" r:id="rId11"/>
    <p:sldId id="267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1411784" y="188640"/>
            <a:ext cx="7488832" cy="6480720"/>
          </a:xfrm>
          <a:prstGeom prst="roundRect">
            <a:avLst/>
          </a:prstGeom>
          <a:solidFill>
            <a:schemeClr val="lt1">
              <a:alpha val="52000"/>
            </a:schemeClr>
          </a:solidFill>
          <a:ln w="57150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48" y="5105137"/>
            <a:ext cx="1776988" cy="136855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6336" y="4802360"/>
            <a:ext cx="625078" cy="1671332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 userDrawn="1"/>
        </p:nvSpPr>
        <p:spPr>
          <a:xfrm>
            <a:off x="251520" y="260649"/>
            <a:ext cx="1008112" cy="6480720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130425"/>
            <a:ext cx="6190456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221088"/>
            <a:ext cx="5040560" cy="1346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1" y="3292331"/>
            <a:ext cx="1102139" cy="2212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77" y="3933056"/>
            <a:ext cx="1102139" cy="2212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2" y="4581128"/>
            <a:ext cx="1102139" cy="2212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6" y="5229200"/>
            <a:ext cx="1102139" cy="2212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877272"/>
            <a:ext cx="1102139" cy="2212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5" y="2564904"/>
            <a:ext cx="1102139" cy="2212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22" y="1916832"/>
            <a:ext cx="1102139" cy="2212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78" y="1269854"/>
            <a:ext cx="1102139" cy="2212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1312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229200"/>
            <a:ext cx="1776988" cy="13685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4282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237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5715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699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408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179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646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4327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700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573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FB003C-15E2-45AB-B164-CE7C34ABD9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E32B38-2C5E-4C85-B594-9DB1816FA0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CC29-3107-46C9-97B5-70F74598B9A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784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8.gi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6.gif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png"/><Relationship Id="rId10" Type="http://schemas.openxmlformats.org/officeDocument/2006/relationships/image" Target="../media/image11.png"/><Relationship Id="rId4" Type="http://schemas.openxmlformats.org/officeDocument/2006/relationships/image" Target="../media/image17.gif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3504/200418627.d2/0_14a5fa_26adba2a_orig.png" TargetMode="External"/><Relationship Id="rId2" Type="http://schemas.openxmlformats.org/officeDocument/2006/relationships/hyperlink" Target="http://www.playcast.ru/uploads/2013/10/13/629921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mg-fotki.yandex.ru/get/3909/200418627.d2/0_14a5ee_79461779_orig.png" TargetMode="External"/><Relationship Id="rId4" Type="http://schemas.openxmlformats.org/officeDocument/2006/relationships/hyperlink" Target="http://img-fotki.yandex.ru/get/6840/16969765.242/0_922b4_89e17466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Решение задач по теме «Длина окружности»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3645024"/>
            <a:ext cx="5040560" cy="114129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Насыров Зуфар Хафизович – учитель математики МБОУ «</a:t>
            </a:r>
            <a:r>
              <a:rPr lang="ru-RU" dirty="0" err="1" smtClean="0"/>
              <a:t>Илькульганская</a:t>
            </a:r>
            <a:r>
              <a:rPr lang="ru-RU" dirty="0" smtClean="0"/>
              <a:t> ООШ» </a:t>
            </a:r>
            <a:r>
              <a:rPr lang="ru-RU" dirty="0" err="1" smtClean="0"/>
              <a:t>Шарлыкского</a:t>
            </a:r>
            <a:r>
              <a:rPr lang="ru-RU" dirty="0" smtClean="0"/>
              <a:t> района Оренбургской области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4530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Установите соответствие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1428736"/>
            <a:ext cx="3714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 smtClean="0"/>
              <a:t>Число </a:t>
            </a:r>
            <a:r>
              <a:rPr lang="el-GR" sz="2000" dirty="0" smtClean="0"/>
              <a:t>π</a:t>
            </a:r>
            <a:endParaRPr lang="ru-RU" sz="2000" dirty="0" smtClean="0"/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Длина окружности</a:t>
            </a:r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Длина дуги окружности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круга</a:t>
            </a:r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кругового сектора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кругового сегмента </a:t>
            </a:r>
            <a:endParaRPr lang="en-US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Площадь кольца</a:t>
            </a: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57752" y="1428737"/>
            <a:ext cx="37862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А) 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</a:p>
          <a:p>
            <a:endParaRPr lang="en-US" dirty="0" smtClean="0"/>
          </a:p>
          <a:p>
            <a:r>
              <a:rPr lang="ru-RU" dirty="0" smtClean="0"/>
              <a:t>Б) (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  <a:r>
              <a:rPr lang="ru-RU" dirty="0" smtClean="0"/>
              <a:t>/360°)*</a:t>
            </a:r>
            <a:r>
              <a:rPr lang="el-GR" dirty="0" smtClean="0"/>
              <a:t>α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В) 3,14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Г) 2</a:t>
            </a:r>
            <a:r>
              <a:rPr lang="el-GR" dirty="0" smtClean="0"/>
              <a:t>π</a:t>
            </a:r>
            <a:r>
              <a:rPr lang="en-US" dirty="0" smtClean="0"/>
              <a:t>R</a:t>
            </a:r>
          </a:p>
          <a:p>
            <a:endParaRPr lang="en-US" dirty="0" smtClean="0"/>
          </a:p>
          <a:p>
            <a:r>
              <a:rPr lang="ru-RU" dirty="0" smtClean="0"/>
              <a:t>Д) (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  <a:r>
              <a:rPr lang="ru-RU" dirty="0" smtClean="0"/>
              <a:t>/360°)*</a:t>
            </a:r>
            <a:r>
              <a:rPr lang="el-GR" dirty="0" smtClean="0"/>
              <a:t>α</a:t>
            </a:r>
            <a:r>
              <a:rPr lang="ru-RU" dirty="0" smtClean="0"/>
              <a:t>-1/2</a:t>
            </a:r>
            <a:r>
              <a:rPr lang="en-US" dirty="0" smtClean="0"/>
              <a:t>R</a:t>
            </a:r>
            <a:r>
              <a:rPr lang="ru-RU" dirty="0" smtClean="0"/>
              <a:t>²</a:t>
            </a:r>
            <a:r>
              <a:rPr lang="en-US" dirty="0" smtClean="0"/>
              <a:t>sin</a:t>
            </a:r>
            <a:r>
              <a:rPr lang="el-GR" dirty="0" smtClean="0"/>
              <a:t>α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Е) (</a:t>
            </a:r>
            <a:r>
              <a:rPr lang="el-GR" dirty="0" smtClean="0"/>
              <a:t>π</a:t>
            </a:r>
            <a:r>
              <a:rPr lang="en-US" dirty="0" smtClean="0"/>
              <a:t>R</a:t>
            </a:r>
            <a:r>
              <a:rPr lang="ru-RU" dirty="0" smtClean="0"/>
              <a:t>/180°)*</a:t>
            </a:r>
            <a:r>
              <a:rPr lang="el-GR" dirty="0" smtClean="0"/>
              <a:t>α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Ж)  </a:t>
            </a:r>
            <a:r>
              <a:rPr lang="el-GR" dirty="0" smtClean="0"/>
              <a:t>π</a:t>
            </a:r>
            <a:r>
              <a:rPr lang="en-US" dirty="0" smtClean="0"/>
              <a:t>d</a:t>
            </a:r>
          </a:p>
          <a:p>
            <a:endParaRPr lang="en-US" dirty="0" smtClean="0"/>
          </a:p>
          <a:p>
            <a:r>
              <a:rPr lang="ru-RU" dirty="0" smtClean="0"/>
              <a:t>З) </a:t>
            </a:r>
            <a:r>
              <a:rPr lang="el-GR" dirty="0" smtClean="0"/>
              <a:t>π</a:t>
            </a:r>
            <a:r>
              <a:rPr lang="ru-RU" dirty="0" smtClean="0"/>
              <a:t>(</a:t>
            </a:r>
            <a:r>
              <a:rPr lang="en-US" dirty="0" smtClean="0"/>
              <a:t>R² - r²)</a:t>
            </a:r>
            <a:endParaRPr lang="ru-RU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Установите соответствие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1428736"/>
            <a:ext cx="3714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 smtClean="0"/>
              <a:t>Число </a:t>
            </a:r>
            <a:r>
              <a:rPr lang="el-GR" sz="2000" dirty="0" smtClean="0"/>
              <a:t>π</a:t>
            </a:r>
            <a:endParaRPr lang="ru-RU" sz="2000" dirty="0" smtClean="0"/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Длина окружности</a:t>
            </a:r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Длина дуги окружности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круга</a:t>
            </a:r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кругового сектора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Площадь кругового сегмента </a:t>
            </a:r>
            <a:endParaRPr lang="en-US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Площадь кольца</a:t>
            </a: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57752" y="1428737"/>
            <a:ext cx="37862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А) 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</a:p>
          <a:p>
            <a:endParaRPr lang="en-US" dirty="0" smtClean="0"/>
          </a:p>
          <a:p>
            <a:r>
              <a:rPr lang="ru-RU" dirty="0" smtClean="0"/>
              <a:t>Б) (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  <a:r>
              <a:rPr lang="ru-RU" dirty="0" smtClean="0"/>
              <a:t>/360°)*</a:t>
            </a:r>
            <a:r>
              <a:rPr lang="el-GR" dirty="0" smtClean="0"/>
              <a:t>α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В) 3,14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Г) 2</a:t>
            </a:r>
            <a:r>
              <a:rPr lang="el-GR" dirty="0" smtClean="0"/>
              <a:t>π</a:t>
            </a:r>
            <a:r>
              <a:rPr lang="en-US" dirty="0" smtClean="0"/>
              <a:t>R</a:t>
            </a:r>
          </a:p>
          <a:p>
            <a:endParaRPr lang="en-US" dirty="0" smtClean="0"/>
          </a:p>
          <a:p>
            <a:r>
              <a:rPr lang="ru-RU" dirty="0" smtClean="0"/>
              <a:t>Д) (</a:t>
            </a:r>
            <a:r>
              <a:rPr lang="el-GR" dirty="0" smtClean="0"/>
              <a:t>π</a:t>
            </a:r>
            <a:r>
              <a:rPr lang="en-US" dirty="0" smtClean="0"/>
              <a:t>R²</a:t>
            </a:r>
            <a:r>
              <a:rPr lang="ru-RU" dirty="0" smtClean="0"/>
              <a:t>/360°)*</a:t>
            </a:r>
            <a:r>
              <a:rPr lang="el-GR" dirty="0" smtClean="0"/>
              <a:t>α</a:t>
            </a:r>
            <a:r>
              <a:rPr lang="ru-RU" dirty="0" smtClean="0"/>
              <a:t>-1/2</a:t>
            </a:r>
            <a:r>
              <a:rPr lang="en-US" dirty="0" smtClean="0"/>
              <a:t>R</a:t>
            </a:r>
            <a:r>
              <a:rPr lang="ru-RU" dirty="0" smtClean="0"/>
              <a:t>²</a:t>
            </a:r>
            <a:r>
              <a:rPr lang="en-US" dirty="0" smtClean="0"/>
              <a:t>sin</a:t>
            </a:r>
            <a:r>
              <a:rPr lang="el-GR" dirty="0" smtClean="0"/>
              <a:t>α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Е) (</a:t>
            </a:r>
            <a:r>
              <a:rPr lang="el-GR" dirty="0" smtClean="0"/>
              <a:t>π</a:t>
            </a:r>
            <a:r>
              <a:rPr lang="en-US" dirty="0" smtClean="0"/>
              <a:t>R</a:t>
            </a:r>
            <a:r>
              <a:rPr lang="ru-RU" dirty="0" smtClean="0"/>
              <a:t>/180°)*</a:t>
            </a:r>
            <a:r>
              <a:rPr lang="el-GR" dirty="0" smtClean="0"/>
              <a:t>α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Ж)  </a:t>
            </a:r>
            <a:r>
              <a:rPr lang="el-GR" dirty="0" smtClean="0"/>
              <a:t>π</a:t>
            </a:r>
            <a:r>
              <a:rPr lang="en-US" dirty="0" smtClean="0"/>
              <a:t>d</a:t>
            </a:r>
          </a:p>
          <a:p>
            <a:endParaRPr lang="en-US" dirty="0" smtClean="0"/>
          </a:p>
          <a:p>
            <a:r>
              <a:rPr lang="ru-RU" dirty="0" smtClean="0"/>
              <a:t>З) </a:t>
            </a:r>
            <a:r>
              <a:rPr lang="el-GR" dirty="0" smtClean="0"/>
              <a:t>π</a:t>
            </a:r>
            <a:r>
              <a:rPr lang="ru-RU" dirty="0" smtClean="0"/>
              <a:t>(</a:t>
            </a:r>
            <a:r>
              <a:rPr lang="en-US" dirty="0" smtClean="0"/>
              <a:t>R² - r²)</a:t>
            </a:r>
            <a:endParaRPr lang="ru-RU" dirty="0" smtClean="0"/>
          </a:p>
          <a:p>
            <a:endParaRPr lang="ru-RU" sz="24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14546" y="1643050"/>
            <a:ext cx="1357322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571868" y="1643050"/>
            <a:ext cx="1357322" cy="10001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214678" y="2285992"/>
            <a:ext cx="71438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929058" y="2285992"/>
            <a:ext cx="928694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3178959" y="3036091"/>
            <a:ext cx="2500330" cy="10001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571868" y="2857496"/>
            <a:ext cx="285752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3679025" y="3036091"/>
            <a:ext cx="1357322" cy="10001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643174" y="3143248"/>
            <a:ext cx="1214446" cy="158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3714744" y="1928802"/>
            <a:ext cx="1357322" cy="107157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3786182" y="2643182"/>
            <a:ext cx="1428760" cy="85725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286116" y="4143380"/>
            <a:ext cx="785818" cy="158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4071934" y="3857628"/>
            <a:ext cx="857256" cy="28575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857488" y="4714884"/>
            <a:ext cx="1285884" cy="158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4107653" y="4750603"/>
            <a:ext cx="714380" cy="64294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7" name="Picture 27" descr="C:\Мои документы\Мои рисунки\aluno03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5775" y="4686300"/>
            <a:ext cx="742950" cy="1279525"/>
          </a:xfrm>
          <a:prstGeom prst="rect">
            <a:avLst/>
          </a:prstGeom>
          <a:noFill/>
        </p:spPr>
      </p:pic>
      <p:pic>
        <p:nvPicPr>
          <p:cNvPr id="30746" name="Picture 26" descr="C:\Мои документы\Мои рисунки\sharik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818188"/>
            <a:ext cx="800100" cy="800100"/>
          </a:xfrm>
          <a:prstGeom prst="rect">
            <a:avLst/>
          </a:prstGeom>
          <a:noFill/>
        </p:spPr>
      </p:pic>
      <p:pic>
        <p:nvPicPr>
          <p:cNvPr id="30751" name="Picture 31" descr="C:\Мои документы\My Webs\images\Безымянный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9288" y="3648075"/>
            <a:ext cx="2078037" cy="3086100"/>
          </a:xfrm>
          <a:prstGeom prst="rect">
            <a:avLst/>
          </a:prstGeom>
          <a:noFill/>
        </p:spPr>
      </p:pic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661988" y="2120900"/>
            <a:ext cx="848201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 startAt="2"/>
            </a:pPr>
            <a:r>
              <a:rPr lang="ru-RU" dirty="0"/>
              <a:t>Верхушка головы </a:t>
            </a:r>
            <a:r>
              <a:rPr lang="ru-RU" dirty="0" smtClean="0"/>
              <a:t>-                                                     </a:t>
            </a:r>
            <a:r>
              <a:rPr lang="ru-RU" dirty="0"/>
              <a:t>где 1,7м рост человека.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661988" y="1828800"/>
            <a:ext cx="8482012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/>
            </a:pPr>
            <a:r>
              <a:rPr lang="ru-RU" dirty="0"/>
              <a:t>Ноги прошли путь         </a:t>
            </a:r>
            <a:r>
              <a:rPr lang="ru-RU" dirty="0" smtClean="0"/>
              <a:t>         </a:t>
            </a:r>
            <a:r>
              <a:rPr lang="ru-RU" dirty="0"/>
              <a:t>, где</a:t>
            </a:r>
            <a:r>
              <a:rPr lang="en-US" dirty="0"/>
              <a:t> R</a:t>
            </a:r>
            <a:r>
              <a:rPr lang="ru-RU" dirty="0"/>
              <a:t> радиус земного шара.</a:t>
            </a: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928926" y="2143116"/>
            <a:ext cx="2601912" cy="342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>
            <a:off x="3000364" y="1785926"/>
            <a:ext cx="628650" cy="3429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38175" y="211138"/>
            <a:ext cx="8189913" cy="1206500"/>
          </a:xfrm>
        </p:spPr>
        <p:txBody>
          <a:bodyPr/>
          <a:lstStyle/>
          <a:p>
            <a:r>
              <a:rPr lang="ru-RU" sz="2400" u="sng" dirty="0"/>
              <a:t>Задача 1.</a:t>
            </a:r>
            <a:r>
              <a:rPr lang="ru-RU" sz="2400" dirty="0"/>
              <a:t> Вообразите, что вы обошли </a:t>
            </a:r>
            <a:r>
              <a:rPr lang="ru-RU" sz="2400" dirty="0" smtClean="0"/>
              <a:t>Землю </a:t>
            </a:r>
            <a:r>
              <a:rPr lang="ru-RU" sz="2400" dirty="0"/>
              <a:t>по экватору. На сколько при этом верхушка вашей головы прошла более длинный путь, чем кончик вашей ноги?</a:t>
            </a:r>
          </a:p>
        </p:txBody>
      </p:sp>
      <p:sp>
        <p:nvSpPr>
          <p:cNvPr id="307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661988" y="1543050"/>
            <a:ext cx="1947862" cy="3762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/>
              <a:t>Решение. </a:t>
            </a:r>
          </a:p>
        </p:txBody>
      </p:sp>
      <p:graphicFrame>
        <p:nvGraphicFramePr>
          <p:cNvPr id="30731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3000364" y="2143116"/>
          <a:ext cx="2601913" cy="406400"/>
        </p:xfrm>
        <a:graphic>
          <a:graphicData uri="http://schemas.openxmlformats.org/presentationml/2006/ole">
            <p:oleObj spid="_x0000_s1026" name="Equation" r:id="rId6" imgW="1155600" imgH="279360" progId="Equation.3">
              <p:embed/>
            </p:oleObj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3000364" y="1785926"/>
          <a:ext cx="628650" cy="342900"/>
        </p:xfrm>
        <a:graphic>
          <a:graphicData uri="http://schemas.openxmlformats.org/presentationml/2006/ole">
            <p:oleObj spid="_x0000_s1027" name="Equation" r:id="rId7" imgW="419040" imgH="228600" progId="Equation.3">
              <p:embed/>
            </p:oleObj>
          </a:graphicData>
        </a:graphic>
      </p:graphicFrame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3357554" y="2643182"/>
            <a:ext cx="4519613" cy="355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0734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3643306" y="2643182"/>
          <a:ext cx="4122738" cy="401637"/>
        </p:xfrm>
        <a:graphic>
          <a:graphicData uri="http://schemas.openxmlformats.org/presentationml/2006/ole">
            <p:oleObj spid="_x0000_s1028" name="Equation" r:id="rId8" imgW="2197080" imgH="215640" progId="Equation.3">
              <p:embed/>
            </p:oleObj>
          </a:graphicData>
        </a:graphic>
      </p:graphicFrame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661988" y="2730500"/>
            <a:ext cx="84820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 startAt="3"/>
            </a:pPr>
            <a:r>
              <a:rPr lang="ru-RU" dirty="0"/>
              <a:t>Разность путей </a:t>
            </a:r>
            <a:r>
              <a:rPr lang="ru-RU" dirty="0" smtClean="0"/>
              <a:t>равна      </a:t>
            </a:r>
            <a:endParaRPr lang="ru-RU" dirty="0"/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661988" y="3060700"/>
            <a:ext cx="8482012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80000"/>
              </a:lnSpc>
            </a:pPr>
            <a:r>
              <a:rPr lang="ru-RU" sz="1800">
                <a:latin typeface="Arial" charset="0"/>
              </a:rPr>
              <a:t> </a:t>
            </a:r>
            <a:r>
              <a:rPr lang="ru-RU"/>
              <a:t>Итак голова прошла путь на 10,7 м больше, чем ноги.</a:t>
            </a:r>
          </a:p>
        </p:txBody>
      </p:sp>
      <p:pic>
        <p:nvPicPr>
          <p:cNvPr id="30752" name="Picture 32" descr="C:\Мои документы\Мои рисунки\aluno03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0325" y="3813175"/>
            <a:ext cx="742950" cy="1279525"/>
          </a:xfrm>
          <a:prstGeom prst="rect">
            <a:avLst/>
          </a:prstGeom>
          <a:noFill/>
        </p:spPr>
      </p:pic>
      <p:pic>
        <p:nvPicPr>
          <p:cNvPr id="30753" name="Picture 33" descr="C:\Мои документы\Мои рисунки\sharik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8575" y="4948238"/>
            <a:ext cx="800100" cy="800100"/>
          </a:xfrm>
          <a:prstGeom prst="rect">
            <a:avLst/>
          </a:prstGeom>
          <a:noFill/>
        </p:spPr>
      </p:pic>
      <p:sp>
        <p:nvSpPr>
          <p:cNvPr id="30754" name="Rectangle 34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730250" y="3375025"/>
            <a:ext cx="262413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9"/>
              </a:buBlip>
            </a:pPr>
            <a:r>
              <a:rPr lang="ru-RU"/>
              <a:t>Ответ:10,7 м. </a:t>
            </a:r>
          </a:p>
        </p:txBody>
      </p:sp>
      <p:pic>
        <p:nvPicPr>
          <p:cNvPr id="30755" name="Picture 35" descr="C:\Мои документы\Мои рисунки\sharik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5488" y="4948238"/>
            <a:ext cx="1965325" cy="1965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7" grpId="0" autoUpdateAnimBg="0"/>
      <p:bldP spid="30738" grpId="0" autoUpdateAnimBg="0"/>
      <p:bldP spid="30733" grpId="0" animBg="1"/>
      <p:bldP spid="30730" grpId="0" animBg="1"/>
      <p:bldP spid="30723" grpId="0" build="p" autoUpdateAnimBg="0" advAuto="0"/>
      <p:bldP spid="30736" grpId="0" animBg="1"/>
      <p:bldP spid="30739" grpId="0" autoUpdateAnimBg="0"/>
      <p:bldP spid="30741" grpId="0" autoUpdateAnimBg="0"/>
      <p:bldP spid="3075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7" name="Picture 15" descr="C:\Мои документы\Мои рисунки\56r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1688" y="5462588"/>
            <a:ext cx="1143000" cy="1143000"/>
          </a:xfrm>
          <a:prstGeom prst="rect">
            <a:avLst/>
          </a:prstGeom>
          <a:noFill/>
        </p:spPr>
      </p:pic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7064375" y="5389563"/>
            <a:ext cx="1290638" cy="12795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3810" name="Picture 18" descr="C:\Мои документы\Мои рисунки\1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4425" y="3609975"/>
            <a:ext cx="1679575" cy="2400300"/>
          </a:xfrm>
          <a:prstGeom prst="rect">
            <a:avLst/>
          </a:prstGeom>
          <a:noFill/>
        </p:spPr>
      </p:pic>
      <p:pic>
        <p:nvPicPr>
          <p:cNvPr id="33811" name="Picture 19" descr="C:\Мои документы\My Webs\images\Безымянный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3652838"/>
            <a:ext cx="2133600" cy="3057525"/>
          </a:xfrm>
          <a:prstGeom prst="rect">
            <a:avLst/>
          </a:prstGeom>
          <a:noFill/>
        </p:spPr>
      </p:pic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603250" y="1512888"/>
            <a:ext cx="85407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ru-RU"/>
              <a:t>Обычно отвечают, что промежуток будет тоньше волоса. 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40713" cy="1143000"/>
          </a:xfrm>
        </p:spPr>
        <p:txBody>
          <a:bodyPr>
            <a:normAutofit fontScale="90000"/>
          </a:bodyPr>
          <a:lstStyle/>
          <a:p>
            <a:r>
              <a:rPr lang="ru-RU" sz="2400" u="sng"/>
              <a:t>Задача 2.</a:t>
            </a:r>
            <a:r>
              <a:rPr lang="ru-RU" sz="2400"/>
              <a:t> Если обтянуть земной шар по экватору проволокой и затем прибавить к её длине 1м, то сможет ли между проволокой и землёй проскочить мышь.</a:t>
            </a:r>
          </a:p>
        </p:txBody>
      </p:sp>
      <p:sp>
        <p:nvSpPr>
          <p:cNvPr id="337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827213"/>
            <a:ext cx="8329613" cy="444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Решение. Пусть  длина промежутка х см.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446338" y="3116263"/>
            <a:ext cx="3484562" cy="25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482850" y="3197225"/>
          <a:ext cx="3438525" cy="522288"/>
        </p:xfrm>
        <a:graphic>
          <a:graphicData uri="http://schemas.openxmlformats.org/presentationml/2006/ole">
            <p:oleObj spid="_x0000_s2050" name="Equation" r:id="rId6" imgW="1409400" imgH="215640" progId="Equation.3">
              <p:embed/>
            </p:oleObj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58813" y="2122488"/>
            <a:ext cx="8329612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ru-RU"/>
              <a:t>Если </a:t>
            </a:r>
            <a:r>
              <a:rPr lang="en-US"/>
              <a:t>R</a:t>
            </a:r>
            <a:r>
              <a:rPr lang="ru-RU"/>
              <a:t> радиус земли, то длина проволоки была 2</a:t>
            </a:r>
            <a:r>
              <a:rPr lang="ru-RU">
                <a:sym typeface="Symbol" pitchFamily="18" charset="2"/>
              </a:rPr>
              <a:t></a:t>
            </a:r>
            <a:r>
              <a:rPr lang="en-US">
                <a:sym typeface="Symbol" pitchFamily="18" charset="2"/>
              </a:rPr>
              <a:t>R</a:t>
            </a:r>
            <a:r>
              <a:rPr lang="ru-RU"/>
              <a:t>см</a:t>
            </a:r>
            <a:r>
              <a:rPr lang="ru-RU">
                <a:sym typeface="Symbol" pitchFamily="18" charset="2"/>
              </a:rPr>
              <a:t>,</a:t>
            </a:r>
          </a:p>
          <a:p>
            <a:pPr>
              <a:lnSpc>
                <a:spcPct val="90000"/>
              </a:lnSpc>
            </a:pPr>
            <a:r>
              <a:rPr lang="ru-RU"/>
              <a:t>     а станет 2</a:t>
            </a:r>
            <a:r>
              <a:rPr lang="ru-RU">
                <a:sym typeface="Symbol" pitchFamily="18" charset="2"/>
              </a:rPr>
              <a:t></a:t>
            </a:r>
            <a:r>
              <a:rPr lang="ru-RU"/>
              <a:t> </a:t>
            </a:r>
            <a:r>
              <a:rPr lang="ru-RU">
                <a:sym typeface="Symbol" pitchFamily="18" charset="2"/>
              </a:rPr>
              <a:t>(</a:t>
            </a:r>
            <a:r>
              <a:rPr lang="en-US">
                <a:sym typeface="Symbol" pitchFamily="18" charset="2"/>
              </a:rPr>
              <a:t>R + x)</a:t>
            </a:r>
            <a:r>
              <a:rPr lang="ru-RU"/>
              <a:t>см.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49288" y="2743200"/>
            <a:ext cx="832961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ru-RU"/>
              <a:t>А по условию задачи их разность равна 100 см.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69925" y="3035300"/>
            <a:ext cx="188595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ru-RU"/>
              <a:t>Уравнение.</a:t>
            </a:r>
          </a:p>
        </p:txBody>
      </p:sp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3222625" y="3595688"/>
          <a:ext cx="1879600" cy="538162"/>
        </p:xfrm>
        <a:graphic>
          <a:graphicData uri="http://schemas.openxmlformats.org/presentationml/2006/ole">
            <p:oleObj spid="_x0000_s2051" name="Equation" r:id="rId7" imgW="736560" imgH="203040" progId="Equation.3">
              <p:embed/>
            </p:oleObj>
          </a:graphicData>
        </a:graphic>
      </p:graphicFrame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3295650" y="3960813"/>
          <a:ext cx="1517650" cy="1058862"/>
        </p:xfrm>
        <a:graphic>
          <a:graphicData uri="http://schemas.openxmlformats.org/presentationml/2006/ole">
            <p:oleObj spid="_x0000_s2052" name="Equation" r:id="rId8" imgW="571320" imgH="393480" progId="Equation.3">
              <p:embed/>
            </p:oleObj>
          </a:graphicData>
        </a:graphic>
      </p:graphicFrame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3254375" y="4975225"/>
          <a:ext cx="1517650" cy="481013"/>
        </p:xfrm>
        <a:graphic>
          <a:graphicData uri="http://schemas.openxmlformats.org/presentationml/2006/ole">
            <p:oleObj spid="_x0000_s2053" name="Equation" r:id="rId9" imgW="647640" imgH="177480" progId="Equation.3">
              <p:embed/>
            </p:oleObj>
          </a:graphicData>
        </a:graphic>
      </p:graphicFrame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579438" y="5808663"/>
            <a:ext cx="22002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10"/>
              </a:buBlip>
            </a:pPr>
            <a:r>
              <a:rPr lang="ru-RU"/>
              <a:t>Ответ:16 см.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9" grpId="0" animBg="1"/>
      <p:bldP spid="33800" grpId="0" autoUpdateAnimBg="0"/>
      <p:bldP spid="33795" grpId="0" build="p" autoUpdateAnimBg="0"/>
      <p:bldP spid="33798" grpId="0" animBg="1"/>
      <p:bldP spid="33799" grpId="0" autoUpdateAnimBg="0"/>
      <p:bldP spid="33801" grpId="0" autoUpdateAnimBg="0"/>
      <p:bldP spid="33802" grpId="0" autoUpdateAnimBg="0"/>
      <p:bldP spid="3381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3.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500174"/>
            <a:ext cx="44291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  Чтобы сделать выкройку юбки «солнце» для девочки, построили две </a:t>
            </a:r>
            <a:r>
              <a:rPr lang="ru-RU" sz="2400" dirty="0" err="1" smtClean="0"/>
              <a:t>кон-центрические</a:t>
            </a:r>
            <a:r>
              <a:rPr lang="ru-RU" sz="2400" dirty="0" smtClean="0"/>
              <a:t> окружности, длина одной из них равна длине «окружности талии» 62,8 см. Длина юбки – 60 см. Хватит ли мастеру ткани размером 1,5м*2м и сколько метров ленты нужно купить, чтобы пришить по нижнему краю юбки?</a:t>
            </a:r>
            <a:endParaRPr lang="ru-RU" sz="2400" dirty="0"/>
          </a:p>
        </p:txBody>
      </p:sp>
      <p:pic>
        <p:nvPicPr>
          <p:cNvPr id="5" name="Рисунок 4" descr="смит.jpg"/>
          <p:cNvPicPr>
            <a:picLocks noChangeAspect="1"/>
          </p:cNvPicPr>
          <p:nvPr/>
        </p:nvPicPr>
        <p:blipFill>
          <a:blip r:embed="rId2"/>
          <a:srcRect b="10123"/>
          <a:stretch>
            <a:fillRect/>
          </a:stretch>
        </p:blipFill>
        <p:spPr>
          <a:xfrm>
            <a:off x="5786446" y="4143380"/>
            <a:ext cx="1990725" cy="2071702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5500694" y="1000108"/>
            <a:ext cx="2571768" cy="25003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429388" y="1857364"/>
            <a:ext cx="785818" cy="7858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50" name="Text Box 38"/>
          <p:cNvSpPr txBox="1">
            <a:spLocks noChangeArrowheads="1"/>
          </p:cNvSpPr>
          <p:nvPr/>
        </p:nvSpPr>
        <p:spPr bwMode="auto">
          <a:xfrm>
            <a:off x="6915150" y="1905000"/>
            <a:ext cx="14224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dirty="0">
                <a:latin typeface="Times New Roman" pitchFamily="18" charset="0"/>
              </a:rPr>
              <a:t>       </a:t>
            </a:r>
            <a:r>
              <a:rPr kumimoji="1" lang="ru-RU" dirty="0" smtClean="0">
                <a:latin typeface="Times New Roman" pitchFamily="18" charset="0"/>
              </a:rPr>
              <a:t>   R  </a:t>
            </a:r>
            <a:endParaRPr kumimoji="1" lang="ru-RU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ru-RU" dirty="0">
                <a:latin typeface="Times New Roman" pitchFamily="18" charset="0"/>
              </a:rPr>
              <a:t>           O</a:t>
            </a:r>
          </a:p>
          <a:p>
            <a:pPr>
              <a:spcBef>
                <a:spcPct val="50000"/>
              </a:spcBef>
            </a:pPr>
            <a:r>
              <a:rPr kumimoji="1" lang="ru-RU" dirty="0">
                <a:latin typeface="Times New Roman" pitchFamily="18" charset="0"/>
              </a:rPr>
              <a:t> </a:t>
            </a:r>
            <a:r>
              <a:rPr kumimoji="1" lang="ru-RU" dirty="0" smtClean="0">
                <a:latin typeface="Times New Roman" pitchFamily="18" charset="0"/>
              </a:rPr>
              <a:t>   R</a:t>
            </a:r>
            <a:endParaRPr kumimoji="1" lang="ru-RU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ru-RU" dirty="0">
                <a:latin typeface="Times New Roman" pitchFamily="18" charset="0"/>
              </a:rPr>
              <a:t>        H            </a:t>
            </a:r>
          </a:p>
        </p:txBody>
      </p:sp>
      <p:sp>
        <p:nvSpPr>
          <p:cNvPr id="38951" name="Line 39"/>
          <p:cNvSpPr>
            <a:spLocks noChangeShapeType="1"/>
          </p:cNvSpPr>
          <p:nvPr/>
        </p:nvSpPr>
        <p:spPr bwMode="auto">
          <a:xfrm>
            <a:off x="7696200" y="2824163"/>
            <a:ext cx="0" cy="642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6553200" y="1676400"/>
            <a:ext cx="2286000" cy="2387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6731000" y="1676400"/>
            <a:ext cx="1949450" cy="17907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569913" y="1512888"/>
            <a:ext cx="6151562" cy="7493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/>
              <a:t>Дано: </a:t>
            </a:r>
            <a:r>
              <a:rPr lang="ru-RU" sz="2400">
                <a:cs typeface="Tahoma" pitchFamily="34" charset="0"/>
                <a:sym typeface="Wingdings 3" pitchFamily="18" charset="2"/>
              </a:rPr>
              <a:t></a:t>
            </a:r>
            <a:r>
              <a:rPr lang="en-US" sz="2400"/>
              <a:t> </a:t>
            </a:r>
            <a:r>
              <a:rPr lang="ru-RU" sz="2400"/>
              <a:t>АВС – равнобедренный,</a:t>
            </a:r>
            <a:r>
              <a:rPr lang="en-US" sz="2400"/>
              <a:t> </a:t>
            </a:r>
            <a:r>
              <a:rPr lang="ru-RU" sz="2400"/>
              <a:t>вписан в О(О; </a:t>
            </a:r>
            <a:r>
              <a:rPr lang="en-US" sz="2400"/>
              <a:t>R)</a:t>
            </a:r>
            <a:r>
              <a:rPr lang="ru-RU" sz="2400"/>
              <a:t>; АВ=</a:t>
            </a:r>
            <a:r>
              <a:rPr lang="en-US" sz="2400"/>
              <a:t>A</a:t>
            </a:r>
            <a:r>
              <a:rPr lang="ru-RU" sz="2400"/>
              <a:t>С=</a:t>
            </a:r>
            <a:r>
              <a:rPr lang="en-US" sz="2400"/>
              <a:t>b, BC=a.</a:t>
            </a:r>
            <a:endParaRPr lang="ru-RU" sz="2400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4343400" y="4168775"/>
            <a:ext cx="4597400" cy="866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38" name="Rectangle 26"/>
          <p:cNvSpPr>
            <a:spLocks noChangeArrowheads="1"/>
          </p:cNvSpPr>
          <p:nvPr/>
        </p:nvSpPr>
        <p:spPr bwMode="auto">
          <a:xfrm>
            <a:off x="3338513" y="3475038"/>
            <a:ext cx="2735262" cy="682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7584" name="Object 0"/>
          <p:cNvGraphicFramePr>
            <a:graphicFrameLocks noChangeAspect="1"/>
          </p:cNvGraphicFramePr>
          <p:nvPr/>
        </p:nvGraphicFramePr>
        <p:xfrm>
          <a:off x="3375025" y="3419475"/>
          <a:ext cx="2616200" cy="777875"/>
        </p:xfrm>
        <a:graphic>
          <a:graphicData uri="http://schemas.openxmlformats.org/presentationml/2006/ole">
            <p:oleObj spid="_x0000_s3074" name="Equation" r:id="rId3" imgW="1384200" imgH="419040" progId="Equation.3">
              <p:embed/>
            </p:oleObj>
          </a:graphicData>
        </a:graphic>
      </p:graphicFrame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1801813" y="2865438"/>
            <a:ext cx="1516062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1897063" y="2820988"/>
          <a:ext cx="1347787" cy="739775"/>
        </p:xfrm>
        <a:graphic>
          <a:graphicData uri="http://schemas.openxmlformats.org/presentationml/2006/ole">
            <p:oleObj spid="_x0000_s3075" name="Equation" r:id="rId4" imgW="749160" imgH="393480" progId="Equation.3">
              <p:embed/>
            </p:oleObj>
          </a:graphicData>
        </a:graphic>
      </p:graphicFrame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2790825" y="2405063"/>
            <a:ext cx="2971800" cy="371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2973388" y="2443163"/>
          <a:ext cx="2727325" cy="392112"/>
        </p:xfrm>
        <a:graphic>
          <a:graphicData uri="http://schemas.openxmlformats.org/presentationml/2006/ole">
            <p:oleObj spid="_x0000_s3076" name="Формула" r:id="rId5" imgW="1447560" imgH="203040" progId="Equation.3">
              <p:embed/>
            </p:oleObj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404812"/>
            <a:ext cx="8240713" cy="1023923"/>
          </a:xfrm>
        </p:spPr>
        <p:txBody>
          <a:bodyPr>
            <a:normAutofit fontScale="90000"/>
          </a:bodyPr>
          <a:lstStyle/>
          <a:p>
            <a:r>
              <a:rPr lang="ru-RU" sz="2400" u="sng" dirty="0" smtClean="0"/>
              <a:t>Задача 4 </a:t>
            </a:r>
            <a:r>
              <a:rPr lang="ru-RU" sz="2400" dirty="0" smtClean="0"/>
              <a:t> № </a:t>
            </a:r>
            <a:r>
              <a:rPr lang="ru-RU" sz="2400" dirty="0"/>
              <a:t>1104 (в). Найти длину окружности описанной около равнобедренного треугольника с основанием </a:t>
            </a:r>
            <a:r>
              <a:rPr lang="ru-RU" sz="2400" i="1" dirty="0"/>
              <a:t>а</a:t>
            </a:r>
            <a:r>
              <a:rPr lang="ru-RU" sz="2400" dirty="0"/>
              <a:t>  </a:t>
            </a:r>
            <a:r>
              <a:rPr lang="ru-RU" sz="2400" dirty="0" smtClean="0"/>
              <a:t>и боковой стороной </a:t>
            </a:r>
            <a:r>
              <a:rPr lang="en-US" sz="2400" i="1" dirty="0" smtClean="0"/>
              <a:t>b</a:t>
            </a:r>
            <a:endParaRPr lang="ru-RU" sz="4000" dirty="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7791450" y="1309688"/>
            <a:ext cx="44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А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457950" y="3225800"/>
            <a:ext cx="35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В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8680450" y="32258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С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H="1">
            <a:off x="6731000" y="2824163"/>
            <a:ext cx="965200" cy="642937"/>
          </a:xfrm>
          <a:prstGeom prst="line">
            <a:avLst/>
          </a:prstGeom>
          <a:noFill/>
          <a:ln w="9525">
            <a:solidFill>
              <a:srgbClr val="EE98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H="1">
            <a:off x="7696200" y="1676400"/>
            <a:ext cx="0" cy="1190625"/>
          </a:xfrm>
          <a:prstGeom prst="line">
            <a:avLst/>
          </a:prstGeom>
          <a:noFill/>
          <a:ln w="9525">
            <a:solidFill>
              <a:srgbClr val="EE98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7696200" y="2824163"/>
            <a:ext cx="984250" cy="642937"/>
          </a:xfrm>
          <a:prstGeom prst="line">
            <a:avLst/>
          </a:prstGeom>
          <a:noFill/>
          <a:ln w="9525">
            <a:solidFill>
              <a:srgbClr val="EE98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4421188" y="4168775"/>
          <a:ext cx="4468812" cy="866775"/>
        </p:xfrm>
        <a:graphic>
          <a:graphicData uri="http://schemas.openxmlformats.org/presentationml/2006/ole">
            <p:oleObj spid="_x0000_s3077" name="Equation" r:id="rId6" imgW="2705040" imgH="457200" progId="Equation.3">
              <p:embed/>
            </p:oleObj>
          </a:graphicData>
        </a:graphic>
      </p:graphicFrame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84213" y="2954338"/>
            <a:ext cx="12636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 startAt="2"/>
            </a:pPr>
            <a:r>
              <a:rPr lang="ru-RU"/>
              <a:t> ВН=</a:t>
            </a:r>
            <a:endParaRPr lang="ru-RU" sz="3200"/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661988" y="3602038"/>
            <a:ext cx="28194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 startAt="3"/>
            </a:pPr>
            <a:r>
              <a:rPr lang="ru-RU"/>
              <a:t>Из</a:t>
            </a:r>
            <a:r>
              <a:rPr lang="ru-RU">
                <a:sym typeface="Wingdings 3" pitchFamily="18" charset="2"/>
              </a:rPr>
              <a:t> </a:t>
            </a:r>
            <a:r>
              <a:rPr lang="ru-RU">
                <a:cs typeface="Tahoma" pitchFamily="34" charset="0"/>
                <a:sym typeface="Wingdings 3" pitchFamily="18" charset="2"/>
              </a:rPr>
              <a:t></a:t>
            </a:r>
            <a:r>
              <a:rPr lang="ru-RU"/>
              <a:t>АВН: АН</a:t>
            </a:r>
            <a:r>
              <a:rPr lang="ru-RU" baseline="30000"/>
              <a:t>2</a:t>
            </a:r>
            <a:r>
              <a:rPr lang="ru-RU"/>
              <a:t>=</a:t>
            </a: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619125" y="4441825"/>
            <a:ext cx="38227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Clr>
                <a:srgbClr val="452B75"/>
              </a:buClr>
              <a:buFontTx/>
              <a:buAutoNum type="arabicParenR" startAt="4"/>
            </a:pPr>
            <a:r>
              <a:rPr lang="ru-RU"/>
              <a:t> Так как АО=</a:t>
            </a:r>
            <a:r>
              <a:rPr lang="en-US"/>
              <a:t>R, </a:t>
            </a:r>
            <a:r>
              <a:rPr lang="ru-RU"/>
              <a:t>то ОН=</a:t>
            </a:r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560388" y="2154238"/>
            <a:ext cx="18383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7"/>
              </a:buBlip>
            </a:pPr>
            <a:r>
              <a:rPr lang="ru-RU"/>
              <a:t> Найти: С.</a:t>
            </a:r>
          </a:p>
        </p:txBody>
      </p:sp>
      <p:sp>
        <p:nvSpPr>
          <p:cNvPr id="38956" name="Rectangle 44"/>
          <p:cNvSpPr>
            <a:spLocks noChangeArrowheads="1"/>
          </p:cNvSpPr>
          <p:nvPr/>
        </p:nvSpPr>
        <p:spPr bwMode="auto">
          <a:xfrm>
            <a:off x="563563" y="2471738"/>
            <a:ext cx="22082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7"/>
              </a:buBlip>
            </a:pPr>
            <a:r>
              <a:rPr lang="ru-RU"/>
              <a:t> Решение. </a:t>
            </a:r>
            <a:r>
              <a:rPr lang="ru-RU">
                <a:solidFill>
                  <a:srgbClr val="452B75"/>
                </a:solidFill>
              </a:rPr>
              <a:t>1)</a:t>
            </a:r>
            <a:endParaRPr lang="ru-RU"/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7667625" y="2824163"/>
            <a:ext cx="57150" cy="428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500"/>
                                        <p:tgtEl>
                                          <p:spTgt spid="6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1" dur="500"/>
                                        <p:tgtEl>
                                          <p:spTgt spid="6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50" grpId="0" autoUpdateAnimBg="0"/>
      <p:bldP spid="38951" grpId="0" animBg="1"/>
      <p:bldP spid="38920" grpId="0" animBg="1"/>
      <p:bldP spid="38916" grpId="0" animBg="1"/>
      <p:bldP spid="38915" grpId="0" build="p" autoUpdateAnimBg="0"/>
      <p:bldP spid="38941" grpId="0" animBg="1"/>
      <p:bldP spid="38938" grpId="0" animBg="1"/>
      <p:bldP spid="38935" grpId="0" animBg="1"/>
      <p:bldP spid="38933" grpId="0" animBg="1"/>
      <p:bldP spid="38917" grpId="0" autoUpdateAnimBg="0"/>
      <p:bldP spid="38918" grpId="0" autoUpdateAnimBg="0"/>
      <p:bldP spid="38919" grpId="0" autoUpdateAnimBg="0"/>
      <p:bldP spid="38922" grpId="0" animBg="1"/>
      <p:bldP spid="38921" grpId="0" animBg="1"/>
      <p:bldP spid="38923" grpId="0" animBg="1"/>
      <p:bldP spid="38946" grpId="0" autoUpdateAnimBg="0"/>
      <p:bldP spid="38947" grpId="0" autoUpdateAnimBg="0"/>
      <p:bldP spid="38948" grpId="0" autoUpdateAnimBg="0"/>
      <p:bldP spid="38955" grpId="0" autoUpdateAnimBg="0"/>
      <p:bldP spid="38956" grpId="0" autoUpdateAnimBg="0"/>
      <p:bldP spid="389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1517650" y="3889375"/>
            <a:ext cx="2238375" cy="7445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8608" name="Object 0"/>
          <p:cNvGraphicFramePr>
            <a:graphicFrameLocks noChangeAspect="1"/>
          </p:cNvGraphicFramePr>
          <p:nvPr/>
        </p:nvGraphicFramePr>
        <p:xfrm>
          <a:off x="1536700" y="3908425"/>
          <a:ext cx="2238375" cy="744538"/>
        </p:xfrm>
        <a:graphic>
          <a:graphicData uri="http://schemas.openxmlformats.org/presentationml/2006/ole">
            <p:oleObj spid="_x0000_s4098" name="Equation" r:id="rId3" imgW="1600200" imgH="571320" progId="Equation.3">
              <p:embed/>
            </p:oleObj>
          </a:graphicData>
        </a:graphic>
      </p:graphicFrame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942975" y="1905000"/>
            <a:ext cx="5016500" cy="1978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94" name="Rectangle 10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481138"/>
            <a:ext cx="5264150" cy="493712"/>
          </a:xfrm>
          <a:noFill/>
        </p:spPr>
        <p:txBody>
          <a:bodyPr/>
          <a:lstStyle/>
          <a:p>
            <a:pPr marL="533400" indent="-533400">
              <a:buClr>
                <a:srgbClr val="452B75"/>
              </a:buClr>
              <a:buFont typeface="Wingdings" pitchFamily="2" charset="2"/>
              <a:buAutoNum type="arabicParenR" startAt="5"/>
            </a:pPr>
            <a:r>
              <a:rPr lang="ru-RU" sz="2400"/>
              <a:t> Из </a:t>
            </a:r>
            <a:r>
              <a:rPr lang="ru-RU" sz="2400">
                <a:cs typeface="Tahoma" pitchFamily="34" charset="0"/>
                <a:sym typeface="Wingdings 3" pitchFamily="18" charset="2"/>
              </a:rPr>
              <a:t></a:t>
            </a:r>
            <a:r>
              <a:rPr lang="ru-RU" sz="2400"/>
              <a:t>ВОН: </a:t>
            </a:r>
            <a:r>
              <a:rPr lang="en-US" sz="2400"/>
              <a:t>B</a:t>
            </a:r>
            <a:r>
              <a:rPr lang="ru-RU" sz="2400"/>
              <a:t>О</a:t>
            </a:r>
            <a:r>
              <a:rPr lang="ru-RU" sz="2400" baseline="30000"/>
              <a:t>2</a:t>
            </a:r>
            <a:r>
              <a:rPr lang="ru-RU" sz="2400"/>
              <a:t>=</a:t>
            </a:r>
            <a:r>
              <a:rPr lang="en-US" sz="2400"/>
              <a:t>OH</a:t>
            </a:r>
            <a:r>
              <a:rPr lang="en-US" sz="2400" baseline="30000"/>
              <a:t>2</a:t>
            </a:r>
            <a:r>
              <a:rPr lang="en-US" sz="2400"/>
              <a:t>+BH</a:t>
            </a:r>
            <a:r>
              <a:rPr lang="en-US" sz="2400" baseline="30000"/>
              <a:t>2</a:t>
            </a:r>
            <a:r>
              <a:rPr lang="en-US" sz="2400"/>
              <a:t>=R</a:t>
            </a:r>
            <a:r>
              <a:rPr lang="en-US" sz="2400" baseline="30000"/>
              <a:t>2</a:t>
            </a:r>
            <a:r>
              <a:rPr lang="en-US" sz="2400"/>
              <a:t>=</a:t>
            </a:r>
            <a:endParaRPr lang="ru-RU" sz="2400"/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6731000" y="1676400"/>
            <a:ext cx="1949450" cy="17907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7791450" y="1309688"/>
            <a:ext cx="44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А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6457950" y="3225800"/>
            <a:ext cx="35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В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8680450" y="32258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С</a:t>
            </a:r>
          </a:p>
        </p:txBody>
      </p:sp>
      <p:sp>
        <p:nvSpPr>
          <p:cNvPr id="42000" name="Oval 16"/>
          <p:cNvSpPr>
            <a:spLocks noChangeArrowheads="1"/>
          </p:cNvSpPr>
          <p:nvPr/>
        </p:nvSpPr>
        <p:spPr bwMode="auto">
          <a:xfrm>
            <a:off x="6553200" y="1676400"/>
            <a:ext cx="2286000" cy="2387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7696200" y="1676400"/>
            <a:ext cx="0" cy="179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>
            <a:off x="6731000" y="2824163"/>
            <a:ext cx="965200" cy="642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7696200" y="2824163"/>
            <a:ext cx="984250" cy="642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4" name="Oval 20"/>
          <p:cNvSpPr>
            <a:spLocks noChangeArrowheads="1"/>
          </p:cNvSpPr>
          <p:nvPr/>
        </p:nvSpPr>
        <p:spPr bwMode="auto">
          <a:xfrm>
            <a:off x="7667625" y="2824163"/>
            <a:ext cx="57150" cy="428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7667625" y="3524250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Н</a:t>
            </a:r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ph sz="quarter" idx="3"/>
          </p:nvPr>
        </p:nvGraphicFramePr>
        <p:xfrm>
          <a:off x="1247775" y="1900238"/>
          <a:ext cx="2971800" cy="779462"/>
        </p:xfrm>
        <a:graphic>
          <a:graphicData uri="http://schemas.openxmlformats.org/presentationml/2006/ole">
            <p:oleObj spid="_x0000_s4099" name="Equation" r:id="rId4" imgW="2374560" imgH="622080" progId="Equation.3">
              <p:embed/>
            </p:oleObj>
          </a:graphicData>
        </a:graphic>
      </p:graphicFrame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942975" y="2644775"/>
          <a:ext cx="5016500" cy="665163"/>
        </p:xfrm>
        <a:graphic>
          <a:graphicData uri="http://schemas.openxmlformats.org/presentationml/2006/ole">
            <p:oleObj spid="_x0000_s4100" name="Equation" r:id="rId5" imgW="3860640" imgH="545760" progId="Equation.3">
              <p:embed/>
            </p:oleObj>
          </a:graphicData>
        </a:graphic>
      </p:graphicFrame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933450" y="3317875"/>
          <a:ext cx="2146300" cy="349250"/>
        </p:xfrm>
        <a:graphic>
          <a:graphicData uri="http://schemas.openxmlformats.org/presentationml/2006/ole">
            <p:oleObj spid="_x0000_s4101" name="Формула" r:id="rId6" imgW="1777680" imgH="291960" progId="Equation.3">
              <p:embed/>
            </p:oleObj>
          </a:graphicData>
        </a:graphic>
      </p:graphicFrame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3079750" y="3140075"/>
          <a:ext cx="2032000" cy="744538"/>
        </p:xfrm>
        <a:graphic>
          <a:graphicData uri="http://schemas.openxmlformats.org/presentationml/2006/ole">
            <p:oleObj spid="_x0000_s4102" name="Equation" r:id="rId7" imgW="1409400" imgH="571320" progId="Equation.3">
              <p:embed/>
            </p:oleObj>
          </a:graphicData>
        </a:graphic>
      </p:graphicFrame>
      <p:sp>
        <p:nvSpPr>
          <p:cNvPr id="42024" name="Rectangle 40"/>
          <p:cNvSpPr>
            <a:spLocks noChangeArrowheads="1"/>
          </p:cNvSpPr>
          <p:nvPr/>
        </p:nvSpPr>
        <p:spPr bwMode="auto">
          <a:xfrm>
            <a:off x="600075" y="4024313"/>
            <a:ext cx="10890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buClr>
                <a:srgbClr val="452B75"/>
              </a:buClr>
              <a:buFontTx/>
              <a:buAutoNum type="arabicParenR" startAt="6"/>
            </a:pPr>
            <a:r>
              <a:rPr lang="en-US">
                <a:latin typeface="Arial" charset="0"/>
              </a:rPr>
              <a:t> C=</a:t>
            </a:r>
            <a:endParaRPr lang="ru-RU" i="1">
              <a:latin typeface="Arial" charset="0"/>
            </a:endParaRP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7324725" y="2671763"/>
            <a:ext cx="342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1800">
                <a:latin typeface="Times New Roman" pitchFamily="18" charset="0"/>
              </a:rPr>
              <a:t>О</a:t>
            </a:r>
          </a:p>
        </p:txBody>
      </p:sp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1906588" y="4648200"/>
          <a:ext cx="1204912" cy="806450"/>
        </p:xfrm>
        <a:graphic>
          <a:graphicData uri="http://schemas.openxmlformats.org/presentationml/2006/ole">
            <p:oleObj spid="_x0000_s4103" name="Формула" r:id="rId8" imgW="736560" imgH="457200" progId="Equation.3">
              <p:embed/>
            </p:oleObj>
          </a:graphicData>
        </a:graphic>
      </p:graphicFrame>
      <p:sp>
        <p:nvSpPr>
          <p:cNvPr id="42028" name="Rectangle 44"/>
          <p:cNvSpPr>
            <a:spLocks noChangeArrowheads="1"/>
          </p:cNvSpPr>
          <p:nvPr/>
        </p:nvSpPr>
        <p:spPr bwMode="auto">
          <a:xfrm>
            <a:off x="579438" y="4837113"/>
            <a:ext cx="13430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9"/>
              </a:buBlip>
            </a:pPr>
            <a:r>
              <a:rPr lang="ru-RU"/>
              <a:t>Ответ: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6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14" grpId="0" animBg="1"/>
      <p:bldP spid="42012" grpId="0" animBg="1"/>
      <p:bldP spid="41994" grpId="0" build="p" autoUpdateAnimBg="0"/>
      <p:bldP spid="42024" grpId="0" autoUpdateAnimBg="0"/>
      <p:bldP spid="4202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260350"/>
            <a:ext cx="7772400" cy="1025510"/>
          </a:xfrm>
        </p:spPr>
        <p:txBody>
          <a:bodyPr>
            <a:normAutofit fontScale="90000"/>
          </a:bodyPr>
          <a:lstStyle/>
          <a:p>
            <a:r>
              <a:rPr lang="ru-RU" sz="2400" u="sng" dirty="0" smtClean="0"/>
              <a:t>Задача 5</a:t>
            </a:r>
            <a:r>
              <a:rPr lang="ru-RU" sz="2400" dirty="0" smtClean="0"/>
              <a:t>. </a:t>
            </a:r>
            <a:r>
              <a:rPr lang="ru-RU" sz="2400" dirty="0"/>
              <a:t>Дана равнобедренная трапеция со сторонами </a:t>
            </a:r>
            <a:r>
              <a:rPr lang="ru-RU" sz="2400" b="1" dirty="0"/>
              <a:t>2a</a:t>
            </a:r>
            <a:r>
              <a:rPr lang="ru-RU" sz="2400" dirty="0"/>
              <a:t>, </a:t>
            </a:r>
            <a:r>
              <a:rPr lang="ru-RU" sz="2400" b="1" dirty="0" err="1"/>
              <a:t>a</a:t>
            </a:r>
            <a:r>
              <a:rPr lang="ru-RU" sz="2400" dirty="0"/>
              <a:t>, </a:t>
            </a:r>
            <a:r>
              <a:rPr lang="ru-RU" sz="2400" b="1" dirty="0" err="1"/>
              <a:t>a</a:t>
            </a:r>
            <a:r>
              <a:rPr lang="ru-RU" sz="2400" dirty="0"/>
              <a:t>, </a:t>
            </a:r>
            <a:r>
              <a:rPr lang="ru-RU" sz="2400" b="1" dirty="0" err="1"/>
              <a:t>a</a:t>
            </a:r>
            <a:r>
              <a:rPr lang="ru-RU" sz="2400" dirty="0"/>
              <a:t>. Найти длину окружности, </a:t>
            </a:r>
            <a:r>
              <a:rPr lang="ru-RU" sz="2400" dirty="0" smtClean="0"/>
              <a:t>описанной около трапеции</a:t>
            </a:r>
            <a:endParaRPr lang="ru-RU" sz="4000" dirty="0"/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584200" y="1519238"/>
            <a:ext cx="4697413" cy="927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Дано: АВС</a:t>
            </a:r>
            <a:r>
              <a:rPr lang="en-US" sz="2400"/>
              <a:t>D</a:t>
            </a:r>
            <a:r>
              <a:rPr lang="ru-RU" sz="2400"/>
              <a:t> – трапеция, АВ=ВС=С</a:t>
            </a:r>
            <a:r>
              <a:rPr lang="en-US" sz="2400"/>
              <a:t>D</a:t>
            </a:r>
            <a:r>
              <a:rPr lang="ru-RU" sz="2400"/>
              <a:t>= а, А</a:t>
            </a:r>
            <a:r>
              <a:rPr lang="en-US" sz="2400"/>
              <a:t>D</a:t>
            </a:r>
            <a:r>
              <a:rPr lang="ru-RU" sz="2400"/>
              <a:t>=2а. </a:t>
            </a:r>
          </a:p>
        </p:txBody>
      </p:sp>
      <p:sp>
        <p:nvSpPr>
          <p:cNvPr id="44057" name="Rectangle 25"/>
          <p:cNvSpPr>
            <a:spLocks noChangeArrowheads="1"/>
          </p:cNvSpPr>
          <p:nvPr/>
        </p:nvSpPr>
        <p:spPr bwMode="auto">
          <a:xfrm>
            <a:off x="595313" y="2755900"/>
            <a:ext cx="42767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/>
              <a:t> Найти: Длину окружности.</a:t>
            </a:r>
          </a:p>
        </p:txBody>
      </p:sp>
      <p:sp>
        <p:nvSpPr>
          <p:cNvPr id="44058" name="Rectangle 26"/>
          <p:cNvSpPr>
            <a:spLocks noChangeArrowheads="1"/>
          </p:cNvSpPr>
          <p:nvPr/>
        </p:nvSpPr>
        <p:spPr bwMode="auto">
          <a:xfrm>
            <a:off x="598488" y="3063875"/>
            <a:ext cx="1828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/>
              <a:t> Решение.</a:t>
            </a:r>
          </a:p>
        </p:txBody>
      </p:sp>
      <p:sp>
        <p:nvSpPr>
          <p:cNvPr id="44059" name="Text Box 27"/>
          <p:cNvSpPr txBox="1">
            <a:spLocks noChangeArrowheads="1"/>
          </p:cNvSpPr>
          <p:nvPr/>
        </p:nvSpPr>
        <p:spPr bwMode="auto">
          <a:xfrm>
            <a:off x="909638" y="2124075"/>
            <a:ext cx="318928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/>
              <a:t>Окр(О;</a:t>
            </a:r>
            <a:r>
              <a:rPr lang="en-US"/>
              <a:t> R) </a:t>
            </a:r>
            <a:r>
              <a:rPr lang="ru-RU"/>
              <a:t>описанная около окружности.</a:t>
            </a:r>
          </a:p>
        </p:txBody>
      </p:sp>
      <p:sp>
        <p:nvSpPr>
          <p:cNvPr id="44061" name="Oval 29"/>
          <p:cNvSpPr>
            <a:spLocks noChangeArrowheads="1"/>
          </p:cNvSpPr>
          <p:nvPr/>
        </p:nvSpPr>
        <p:spPr bwMode="auto">
          <a:xfrm>
            <a:off x="4978400" y="1836738"/>
            <a:ext cx="3649663" cy="3657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 rot="-10800000">
            <a:off x="4979988" y="3665538"/>
            <a:ext cx="3654425" cy="1581150"/>
            <a:chOff x="3264" y="1116"/>
            <a:chExt cx="2302" cy="996"/>
          </a:xfrm>
        </p:grpSpPr>
        <p:sp>
          <p:nvSpPr>
            <p:cNvPr id="44068" name="Line 36"/>
            <p:cNvSpPr>
              <a:spLocks noChangeShapeType="1"/>
            </p:cNvSpPr>
            <p:nvPr/>
          </p:nvSpPr>
          <p:spPr bwMode="auto">
            <a:xfrm>
              <a:off x="3268" y="2112"/>
              <a:ext cx="2295" cy="0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4069" name="Line 37"/>
            <p:cNvSpPr>
              <a:spLocks noChangeShapeType="1"/>
            </p:cNvSpPr>
            <p:nvPr/>
          </p:nvSpPr>
          <p:spPr bwMode="auto">
            <a:xfrm>
              <a:off x="3835" y="1118"/>
              <a:ext cx="1154" cy="0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4070" name="Line 38"/>
            <p:cNvSpPr>
              <a:spLocks noChangeShapeType="1"/>
            </p:cNvSpPr>
            <p:nvPr/>
          </p:nvSpPr>
          <p:spPr bwMode="auto">
            <a:xfrm flipV="1">
              <a:off x="3264" y="1116"/>
              <a:ext cx="576" cy="996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4071" name="Line 39"/>
            <p:cNvSpPr>
              <a:spLocks noChangeShapeType="1"/>
            </p:cNvSpPr>
            <p:nvPr/>
          </p:nvSpPr>
          <p:spPr bwMode="auto">
            <a:xfrm flipH="1" flipV="1">
              <a:off x="4986" y="1116"/>
              <a:ext cx="580" cy="996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4654550" y="1779588"/>
            <a:ext cx="4448175" cy="2016125"/>
            <a:chOff x="2932" y="1121"/>
            <a:chExt cx="2802" cy="1270"/>
          </a:xfrm>
        </p:grpSpPr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3134" y="1311"/>
              <a:ext cx="2302" cy="996"/>
              <a:chOff x="3264" y="1116"/>
              <a:chExt cx="2302" cy="996"/>
            </a:xfrm>
          </p:grpSpPr>
          <p:sp>
            <p:nvSpPr>
              <p:cNvPr id="44062" name="Line 30"/>
              <p:cNvSpPr>
                <a:spLocks noChangeShapeType="1"/>
              </p:cNvSpPr>
              <p:nvPr/>
            </p:nvSpPr>
            <p:spPr bwMode="auto">
              <a:xfrm>
                <a:off x="3268" y="2112"/>
                <a:ext cx="2295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44063" name="Line 31"/>
              <p:cNvSpPr>
                <a:spLocks noChangeShapeType="1"/>
              </p:cNvSpPr>
              <p:nvPr/>
            </p:nvSpPr>
            <p:spPr bwMode="auto">
              <a:xfrm>
                <a:off x="3835" y="1118"/>
                <a:ext cx="115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44064" name="Line 32"/>
              <p:cNvSpPr>
                <a:spLocks noChangeShapeType="1"/>
              </p:cNvSpPr>
              <p:nvPr/>
            </p:nvSpPr>
            <p:spPr bwMode="auto">
              <a:xfrm flipV="1">
                <a:off x="3264" y="1116"/>
                <a:ext cx="576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44065" name="Line 33"/>
              <p:cNvSpPr>
                <a:spLocks noChangeShapeType="1"/>
              </p:cNvSpPr>
              <p:nvPr/>
            </p:nvSpPr>
            <p:spPr bwMode="auto">
              <a:xfrm flipH="1" flipV="1">
                <a:off x="4986" y="1116"/>
                <a:ext cx="580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44073" name="Text Box 41"/>
            <p:cNvSpPr txBox="1">
              <a:spLocks noChangeArrowheads="1"/>
            </p:cNvSpPr>
            <p:nvPr/>
          </p:nvSpPr>
          <p:spPr bwMode="auto">
            <a:xfrm>
              <a:off x="2932" y="2103"/>
              <a:ext cx="2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</a:t>
              </a:r>
              <a:endParaRPr lang="ru-RU"/>
            </a:p>
          </p:txBody>
        </p:sp>
        <p:sp>
          <p:nvSpPr>
            <p:cNvPr id="44074" name="Text Box 42"/>
            <p:cNvSpPr txBox="1">
              <a:spLocks noChangeArrowheads="1"/>
            </p:cNvSpPr>
            <p:nvPr/>
          </p:nvSpPr>
          <p:spPr bwMode="auto">
            <a:xfrm>
              <a:off x="3482" y="1121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endParaRPr lang="ru-RU"/>
            </a:p>
          </p:txBody>
        </p:sp>
        <p:sp>
          <p:nvSpPr>
            <p:cNvPr id="44075" name="Text Box 43"/>
            <p:cNvSpPr txBox="1">
              <a:spLocks noChangeArrowheads="1"/>
            </p:cNvSpPr>
            <p:nvPr/>
          </p:nvSpPr>
          <p:spPr bwMode="auto">
            <a:xfrm>
              <a:off x="4955" y="1135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</a:t>
              </a:r>
              <a:endParaRPr lang="ru-RU"/>
            </a:p>
          </p:txBody>
        </p:sp>
        <p:sp>
          <p:nvSpPr>
            <p:cNvPr id="44076" name="Text Box 44"/>
            <p:cNvSpPr txBox="1">
              <a:spLocks noChangeArrowheads="1"/>
            </p:cNvSpPr>
            <p:nvPr/>
          </p:nvSpPr>
          <p:spPr bwMode="auto">
            <a:xfrm>
              <a:off x="5453" y="2088"/>
              <a:ext cx="28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</a:t>
              </a:r>
              <a:endParaRPr lang="ru-RU"/>
            </a:p>
          </p:txBody>
        </p:sp>
      </p:grpSp>
      <p:sp>
        <p:nvSpPr>
          <p:cNvPr id="44078" name="Text Box 46"/>
          <p:cNvSpPr txBox="1">
            <a:spLocks noChangeArrowheads="1"/>
          </p:cNvSpPr>
          <p:nvPr/>
        </p:nvSpPr>
        <p:spPr bwMode="auto">
          <a:xfrm>
            <a:off x="573088" y="3343275"/>
            <a:ext cx="3913187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452B75"/>
              </a:buClr>
              <a:buFontTx/>
              <a:buAutoNum type="arabicParenR"/>
            </a:pPr>
            <a:r>
              <a:rPr lang="ru-RU"/>
              <a:t>Достроим трапецию </a:t>
            </a:r>
            <a:r>
              <a:rPr lang="en-US"/>
              <a:t>ABCD</a:t>
            </a:r>
            <a:r>
              <a:rPr lang="ru-RU"/>
              <a:t> до правильного шестиугольника. Тогда окружность описанная около шестиугольника будет описана и около трапеции.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  <p:bldP spid="44057" grpId="0" autoUpdateAnimBg="0"/>
      <p:bldP spid="44058" grpId="0" autoUpdateAnimBg="0"/>
      <p:bldP spid="44059" grpId="0" autoUpdateAnimBg="0"/>
      <p:bldP spid="44061" grpId="0" animBg="1"/>
      <p:bldP spid="4407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Text Box 1032"/>
          <p:cNvSpPr txBox="1">
            <a:spLocks noChangeArrowheads="1"/>
          </p:cNvSpPr>
          <p:nvPr/>
        </p:nvSpPr>
        <p:spPr bwMode="auto">
          <a:xfrm>
            <a:off x="569913" y="1512888"/>
            <a:ext cx="38481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452B75"/>
              </a:buClr>
              <a:buFontTx/>
              <a:buAutoNum type="arabicParenR" startAt="2"/>
            </a:pPr>
            <a:r>
              <a:rPr lang="ru-RU"/>
              <a:t>Так как шестиугольник правильный, то радиус описанной окружности равен стороне.           А значит </a:t>
            </a:r>
            <a:r>
              <a:rPr lang="en-US"/>
              <a:t>C=2</a:t>
            </a:r>
            <a:r>
              <a:rPr lang="en-US">
                <a:sym typeface="Symbol" pitchFamily="18" charset="2"/>
              </a:rPr>
              <a:t>R=2a.</a:t>
            </a:r>
            <a:endParaRPr lang="ru-RU"/>
          </a:p>
        </p:txBody>
      </p:sp>
      <p:sp>
        <p:nvSpPr>
          <p:cNvPr id="63495" name="Rectangle 1031"/>
          <p:cNvSpPr>
            <a:spLocks noChangeArrowheads="1"/>
          </p:cNvSpPr>
          <p:nvPr/>
        </p:nvSpPr>
        <p:spPr bwMode="auto">
          <a:xfrm>
            <a:off x="588963" y="3379788"/>
            <a:ext cx="22336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/>
              <a:t> Ответ: </a:t>
            </a:r>
            <a:r>
              <a:rPr lang="en-US">
                <a:sym typeface="Symbol" pitchFamily="18" charset="2"/>
              </a:rPr>
              <a:t>2a.</a:t>
            </a:r>
            <a:endParaRPr lang="ru-RU"/>
          </a:p>
        </p:txBody>
      </p:sp>
      <p:grpSp>
        <p:nvGrpSpPr>
          <p:cNvPr id="2" name="Group 1033"/>
          <p:cNvGrpSpPr>
            <a:grpSpLocks/>
          </p:cNvGrpSpPr>
          <p:nvPr/>
        </p:nvGrpSpPr>
        <p:grpSpPr bwMode="auto">
          <a:xfrm>
            <a:off x="4975225" y="1836738"/>
            <a:ext cx="3659188" cy="3657600"/>
            <a:chOff x="3264" y="962"/>
            <a:chExt cx="2305" cy="2304"/>
          </a:xfrm>
        </p:grpSpPr>
        <p:sp>
          <p:nvSpPr>
            <p:cNvPr id="63498" name="Oval 1034"/>
            <p:cNvSpPr>
              <a:spLocks noChangeArrowheads="1"/>
            </p:cNvSpPr>
            <p:nvPr/>
          </p:nvSpPr>
          <p:spPr bwMode="auto">
            <a:xfrm>
              <a:off x="3266" y="962"/>
              <a:ext cx="2299" cy="2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1035"/>
            <p:cNvGrpSpPr>
              <a:grpSpLocks/>
            </p:cNvGrpSpPr>
            <p:nvPr/>
          </p:nvGrpSpPr>
          <p:grpSpPr bwMode="auto">
            <a:xfrm>
              <a:off x="3264" y="1116"/>
              <a:ext cx="2302" cy="996"/>
              <a:chOff x="3264" y="1116"/>
              <a:chExt cx="2302" cy="996"/>
            </a:xfrm>
          </p:grpSpPr>
          <p:sp>
            <p:nvSpPr>
              <p:cNvPr id="63500" name="Line 1036"/>
              <p:cNvSpPr>
                <a:spLocks noChangeShapeType="1"/>
              </p:cNvSpPr>
              <p:nvPr/>
            </p:nvSpPr>
            <p:spPr bwMode="auto">
              <a:xfrm>
                <a:off x="3268" y="2112"/>
                <a:ext cx="2295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1" name="Line 1037"/>
              <p:cNvSpPr>
                <a:spLocks noChangeShapeType="1"/>
              </p:cNvSpPr>
              <p:nvPr/>
            </p:nvSpPr>
            <p:spPr bwMode="auto">
              <a:xfrm>
                <a:off x="3835" y="1118"/>
                <a:ext cx="115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2" name="Line 1038"/>
              <p:cNvSpPr>
                <a:spLocks noChangeShapeType="1"/>
              </p:cNvSpPr>
              <p:nvPr/>
            </p:nvSpPr>
            <p:spPr bwMode="auto">
              <a:xfrm flipV="1">
                <a:off x="3264" y="1116"/>
                <a:ext cx="576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3" name="Line 1039"/>
              <p:cNvSpPr>
                <a:spLocks noChangeShapeType="1"/>
              </p:cNvSpPr>
              <p:nvPr/>
            </p:nvSpPr>
            <p:spPr bwMode="auto">
              <a:xfrm flipH="1" flipV="1">
                <a:off x="4986" y="1116"/>
                <a:ext cx="580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4" name="Group 1040"/>
            <p:cNvGrpSpPr>
              <a:grpSpLocks/>
            </p:cNvGrpSpPr>
            <p:nvPr/>
          </p:nvGrpSpPr>
          <p:grpSpPr bwMode="auto">
            <a:xfrm rot="-10800000">
              <a:off x="3267" y="2114"/>
              <a:ext cx="2302" cy="996"/>
              <a:chOff x="3264" y="1116"/>
              <a:chExt cx="2302" cy="996"/>
            </a:xfrm>
          </p:grpSpPr>
          <p:sp>
            <p:nvSpPr>
              <p:cNvPr id="63505" name="Line 1041"/>
              <p:cNvSpPr>
                <a:spLocks noChangeShapeType="1"/>
              </p:cNvSpPr>
              <p:nvPr/>
            </p:nvSpPr>
            <p:spPr bwMode="auto">
              <a:xfrm>
                <a:off x="3268" y="2112"/>
                <a:ext cx="2295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6" name="Line 1042"/>
              <p:cNvSpPr>
                <a:spLocks noChangeShapeType="1"/>
              </p:cNvSpPr>
              <p:nvPr/>
            </p:nvSpPr>
            <p:spPr bwMode="auto">
              <a:xfrm>
                <a:off x="3835" y="1118"/>
                <a:ext cx="1154" cy="0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7" name="Line 1043"/>
              <p:cNvSpPr>
                <a:spLocks noChangeShapeType="1"/>
              </p:cNvSpPr>
              <p:nvPr/>
            </p:nvSpPr>
            <p:spPr bwMode="auto">
              <a:xfrm flipV="1">
                <a:off x="3264" y="1116"/>
                <a:ext cx="576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3508" name="Line 1044"/>
              <p:cNvSpPr>
                <a:spLocks noChangeShapeType="1"/>
              </p:cNvSpPr>
              <p:nvPr/>
            </p:nvSpPr>
            <p:spPr bwMode="auto">
              <a:xfrm flipH="1" flipV="1">
                <a:off x="4986" y="1116"/>
                <a:ext cx="580" cy="996"/>
              </a:xfrm>
              <a:prstGeom prst="line">
                <a:avLst/>
              </a:prstGeom>
              <a:noFill/>
              <a:ln w="12700">
                <a:solidFill>
                  <a:srgbClr val="80008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63509" name="Text Box 1045"/>
          <p:cNvSpPr txBox="1">
            <a:spLocks noChangeArrowheads="1"/>
          </p:cNvSpPr>
          <p:nvPr/>
        </p:nvSpPr>
        <p:spPr bwMode="auto">
          <a:xfrm>
            <a:off x="4654550" y="3338513"/>
            <a:ext cx="403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  <a:endParaRPr lang="ru-RU"/>
          </a:p>
        </p:txBody>
      </p:sp>
      <p:sp>
        <p:nvSpPr>
          <p:cNvPr id="63510" name="Text Box 1046"/>
          <p:cNvSpPr txBox="1">
            <a:spLocks noChangeArrowheads="1"/>
          </p:cNvSpPr>
          <p:nvPr/>
        </p:nvSpPr>
        <p:spPr bwMode="auto">
          <a:xfrm>
            <a:off x="5527675" y="177958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endParaRPr lang="ru-RU"/>
          </a:p>
        </p:txBody>
      </p:sp>
      <p:sp>
        <p:nvSpPr>
          <p:cNvPr id="63511" name="Text Box 1047"/>
          <p:cNvSpPr txBox="1">
            <a:spLocks noChangeArrowheads="1"/>
          </p:cNvSpPr>
          <p:nvPr/>
        </p:nvSpPr>
        <p:spPr bwMode="auto">
          <a:xfrm>
            <a:off x="7866063" y="1801813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</a:t>
            </a:r>
            <a:endParaRPr lang="ru-RU"/>
          </a:p>
        </p:txBody>
      </p:sp>
      <p:sp>
        <p:nvSpPr>
          <p:cNvPr id="63512" name="Text Box 1048"/>
          <p:cNvSpPr txBox="1">
            <a:spLocks noChangeArrowheads="1"/>
          </p:cNvSpPr>
          <p:nvPr/>
        </p:nvSpPr>
        <p:spPr bwMode="auto">
          <a:xfrm>
            <a:off x="8656638" y="3314700"/>
            <a:ext cx="446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</a:t>
            </a:r>
            <a:endParaRPr lang="ru-RU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6" grpId="0" autoUpdateAnimBg="0"/>
      <p:bldP spid="6349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581025"/>
            <a:ext cx="7772400" cy="504825"/>
          </a:xfrm>
        </p:spPr>
        <p:txBody>
          <a:bodyPr>
            <a:normAutofit fontScale="90000"/>
          </a:bodyPr>
          <a:lstStyle/>
          <a:p>
            <a:r>
              <a:rPr lang="ru-RU" sz="3600"/>
              <a:t>ВОПРОСЫ ДЛЯ ПОВТОРЕНИЯ</a:t>
            </a:r>
          </a:p>
        </p:txBody>
      </p:sp>
      <p:sp>
        <p:nvSpPr>
          <p:cNvPr id="430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42925" y="1498600"/>
            <a:ext cx="7772400" cy="812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sz="2800"/>
              <a:t>Сформулируйте основное свойство длины окружности. На чём основывается его доказательство?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55625" y="2584450"/>
            <a:ext cx="802798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en-US" sz="2800">
                <a:sym typeface="Symbol" pitchFamily="18" charset="2"/>
              </a:rPr>
              <a:t> </a:t>
            </a:r>
            <a:r>
              <a:rPr lang="ru-RU" sz="2800"/>
              <a:t>Как вычисляется длина окружности по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формуле?</a:t>
            </a:r>
            <a:endParaRPr lang="ru-RU" sz="3600">
              <a:sym typeface="Symbol" pitchFamily="18" charset="2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552450" y="3332163"/>
            <a:ext cx="81629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 sz="2800"/>
              <a:t> Какое число обозначается буквой </a:t>
            </a:r>
            <a:r>
              <a:rPr lang="ru-RU" sz="2800">
                <a:sym typeface="Symbol" pitchFamily="18" charset="2"/>
              </a:rPr>
              <a:t></a:t>
            </a:r>
            <a:r>
              <a:rPr lang="ru-RU" sz="2800"/>
              <a:t> и чему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равно его приближённое значение?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57213" y="4078288"/>
            <a:ext cx="806767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 sz="2800"/>
              <a:t> Как изменится длина окружности, если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 радиус окружности уменьшить (увеличить) в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 </a:t>
            </a:r>
            <a:r>
              <a:rPr lang="en-US" sz="2800"/>
              <a:t>k</a:t>
            </a:r>
            <a:r>
              <a:rPr lang="ru-RU" sz="2800"/>
              <a:t> раз?</a:t>
            </a:r>
            <a:endParaRPr lang="ru-RU" sz="2800">
              <a:sym typeface="Symbol" pitchFamily="18" charset="2"/>
            </a:endParaRP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563563" y="5210175"/>
            <a:ext cx="8266112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ru-RU" sz="2800"/>
              <a:t> Как изменится длина окружности, если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радиус окружности уменьшить (увеличить) в </a:t>
            </a:r>
            <a:r>
              <a:rPr lang="en-US" sz="2800"/>
              <a:t>k</a:t>
            </a:r>
            <a:r>
              <a:rPr lang="ru-RU" sz="2800"/>
              <a:t> 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800"/>
              <a:t>   раз?</a:t>
            </a:r>
            <a:endParaRPr lang="ru-RU" sz="2800"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  <p:bldP spid="43016" grpId="0" autoUpdateAnimBg="0"/>
      <p:bldP spid="43017" grpId="0" autoUpdateAnimBg="0"/>
      <p:bldP spid="43018" grpId="0" autoUpdateAnimBg="0"/>
      <p:bldP spid="4301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www.playcast.ru/uploads/2013/10/13/6299216.jpg</a:t>
            </a:r>
            <a:endParaRPr lang="ru-RU" sz="1600" dirty="0" smtClean="0"/>
          </a:p>
          <a:p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img-fotki.yandex.ru/get/3504/200418627.d2/0_14a5fa_26adba2a_orig.png</a:t>
            </a:r>
            <a:endParaRPr lang="ru-RU" sz="1600" dirty="0" smtClean="0"/>
          </a:p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img-fotki.yandex.ru/get/6840/16969765.242/0_922b4_89e17466_orig.png</a:t>
            </a:r>
            <a:endParaRPr lang="ru-RU" sz="1600" dirty="0" smtClean="0"/>
          </a:p>
          <a:p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img-fotki.yandex.ru/get/3909/200418627.d2/0_14a5ee_79461779_orig.png</a:t>
            </a:r>
            <a:endParaRPr lang="ru-RU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2745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672</Words>
  <Application>Microsoft Office PowerPoint</Application>
  <PresentationFormat>Экран (4:3)</PresentationFormat>
  <Paragraphs>126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Тема Office</vt:lpstr>
      <vt:lpstr>Equation</vt:lpstr>
      <vt:lpstr>Формула</vt:lpstr>
      <vt:lpstr>Решение задач по теме «Длина окружности»</vt:lpstr>
      <vt:lpstr> Установите соответствие  </vt:lpstr>
      <vt:lpstr> Установите соответствие  </vt:lpstr>
      <vt:lpstr>Задача 1. Вообразите, что вы обошли Землю по экватору. На сколько при этом верхушка вашей головы прошла более длинный путь, чем кончик вашей ноги?</vt:lpstr>
      <vt:lpstr>Задача 2. Если обтянуть земной шар по экватору проволокой и затем прибавить к её длине 1м, то сможет ли между проволокой и землёй проскочить мышь.</vt:lpstr>
      <vt:lpstr>Задача 3.</vt:lpstr>
      <vt:lpstr>Задача 4  № 1104 (в). Найти длину окружности описанной около равнобедренного треугольника с основанием а  и боковой стороной b</vt:lpstr>
      <vt:lpstr>Слайд 8</vt:lpstr>
      <vt:lpstr>Задача 5. Дана равнобедренная трапеция со сторонами 2a, a, a, a. Найти длину окружности, описанной около трапеции</vt:lpstr>
      <vt:lpstr>Слайд 10</vt:lpstr>
      <vt:lpstr>ВОПРОСЫ ДЛЯ ПОВТОРЕНИЯ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«Математика 1»</dc:title>
  <dc:creator>Ольга</dc:creator>
  <cp:lastModifiedBy>Зуфар Хафизович</cp:lastModifiedBy>
  <cp:revision>22</cp:revision>
  <dcterms:created xsi:type="dcterms:W3CDTF">2016-03-12T21:35:53Z</dcterms:created>
  <dcterms:modified xsi:type="dcterms:W3CDTF">2016-11-10T05:10:18Z</dcterms:modified>
</cp:coreProperties>
</file>